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4" r:id="rId4"/>
    <p:sldId id="263" r:id="rId5"/>
    <p:sldId id="265" r:id="rId6"/>
    <p:sldId id="266" r:id="rId7"/>
    <p:sldId id="267" r:id="rId8"/>
    <p:sldId id="257" r:id="rId9"/>
    <p:sldId id="258" r:id="rId10"/>
    <p:sldId id="282" r:id="rId11"/>
    <p:sldId id="259" r:id="rId12"/>
    <p:sldId id="260" r:id="rId13"/>
    <p:sldId id="268" r:id="rId14"/>
    <p:sldId id="261" r:id="rId15"/>
    <p:sldId id="270" r:id="rId16"/>
    <p:sldId id="271" r:id="rId17"/>
    <p:sldId id="273" r:id="rId18"/>
    <p:sldId id="285" r:id="rId19"/>
    <p:sldId id="274" r:id="rId20"/>
    <p:sldId id="275" r:id="rId21"/>
    <p:sldId id="283" r:id="rId22"/>
    <p:sldId id="278" r:id="rId23"/>
    <p:sldId id="277" r:id="rId24"/>
    <p:sldId id="284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F03A"/>
    <a:srgbClr val="A4EF12"/>
    <a:srgbClr val="95D800"/>
    <a:srgbClr val="ADD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/>
    <p:restoredTop sz="96351"/>
  </p:normalViewPr>
  <p:slideViewPr>
    <p:cSldViewPr snapToGrid="0">
      <p:cViewPr varScale="1">
        <p:scale>
          <a:sx n="131" d="100"/>
          <a:sy n="131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6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4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2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0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8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1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2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8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FDA7B-E34E-0D4B-B758-E0017980F47E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6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199EF5-4CAC-9C4B-57C3-A50B3D6BC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2689412"/>
            <a:ext cx="7586662" cy="3768538"/>
          </a:xfrm>
        </p:spPr>
        <p:txBody>
          <a:bodyPr>
            <a:normAutofit/>
          </a:bodyPr>
          <a:lstStyle/>
          <a:p>
            <a:pPr algn="r">
              <a:lnSpc>
                <a:spcPts val="10000"/>
              </a:lnSpc>
              <a:spcBef>
                <a:spcPts val="0"/>
              </a:spcBef>
            </a:pP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BUILDING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en-US" sz="104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BETTER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en-US" sz="90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03004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4B37C26D-6A55-B6B0-F648-7DB67FF29DD1}"/>
              </a:ext>
            </a:extLst>
          </p:cNvPr>
          <p:cNvSpPr/>
          <p:nvPr/>
        </p:nvSpPr>
        <p:spPr>
          <a:xfrm rot="5400000">
            <a:off x="3900053" y="-3467568"/>
            <a:ext cx="1368605" cy="916871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9E54F5-BE47-FBC0-1CFD-90C197B4231E}"/>
              </a:ext>
            </a:extLst>
          </p:cNvPr>
          <p:cNvSpPr txBox="1">
            <a:spLocks/>
          </p:cNvSpPr>
          <p:nvPr/>
        </p:nvSpPr>
        <p:spPr>
          <a:xfrm>
            <a:off x="111211" y="675409"/>
            <a:ext cx="8464377" cy="1236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dirty="0">
                <a:solidFill>
                  <a:schemeClr val="bg1"/>
                </a:solidFill>
                <a:latin typeface="Helvetica Light" panose="020B0403020202020204" pitchFamily="34" charset="0"/>
              </a:rPr>
              <a:t>AESTHETIC PRINCIPLES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CC9BA-0B90-A5FE-ABF3-AB52D47A3C69}"/>
              </a:ext>
            </a:extLst>
          </p:cNvPr>
          <p:cNvSpPr txBox="1"/>
          <p:nvPr/>
        </p:nvSpPr>
        <p:spPr>
          <a:xfrm>
            <a:off x="1057835" y="2930598"/>
            <a:ext cx="5038164" cy="3927402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SHAPE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SPACE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COLOR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  <a:p>
            <a:pPr algn="ctr"/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349C2-34D0-1926-ED68-7E8FB2925678}"/>
              </a:ext>
            </a:extLst>
          </p:cNvPr>
          <p:cNvSpPr txBox="1"/>
          <p:nvPr/>
        </p:nvSpPr>
        <p:spPr>
          <a:xfrm>
            <a:off x="6096000" y="2930598"/>
            <a:ext cx="5038164" cy="3488991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BALANCE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MOVEMENT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PROPORTIONS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4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chemeClr val="tx1"/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latin typeface="Helvetica Light" panose="020B0403020202020204" pitchFamily="34" charset="0"/>
              </a:rPr>
              <a:t>S			H			A			P			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BAB46A-1CAF-9ABE-C911-EADD52077FAB}"/>
              </a:ext>
            </a:extLst>
          </p:cNvPr>
          <p:cNvSpPr/>
          <p:nvPr/>
        </p:nvSpPr>
        <p:spPr>
          <a:xfrm>
            <a:off x="4345227" y="684742"/>
            <a:ext cx="1055840" cy="1055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8A911AF7-CA98-FF78-2147-9299460887D5}"/>
              </a:ext>
            </a:extLst>
          </p:cNvPr>
          <p:cNvSpPr/>
          <p:nvPr/>
        </p:nvSpPr>
        <p:spPr>
          <a:xfrm>
            <a:off x="6942291" y="675870"/>
            <a:ext cx="1188929" cy="10249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26DC9-9AEA-DEBD-379A-E1491E2BD249}"/>
              </a:ext>
            </a:extLst>
          </p:cNvPr>
          <p:cNvSpPr/>
          <p:nvPr/>
        </p:nvSpPr>
        <p:spPr>
          <a:xfrm>
            <a:off x="9711844" y="684742"/>
            <a:ext cx="1064713" cy="1064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AFF34B5-B53E-B2DB-FBEF-5AF7FF670ED8}"/>
              </a:ext>
            </a:extLst>
          </p:cNvPr>
          <p:cNvSpPr/>
          <p:nvPr/>
        </p:nvSpPr>
        <p:spPr>
          <a:xfrm>
            <a:off x="1415443" y="675870"/>
            <a:ext cx="1064712" cy="1064712"/>
          </a:xfrm>
          <a:prstGeom prst="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557392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CAN I USE SHAPE TO CONVEY AN IDEA?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WHAT SHAPE SUITS MY PRESENTATION?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CAN SHAPE CONTRIBUTE TO FLOW?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1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04C86F-0BB6-6021-429F-0213DB64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5" y="312190"/>
            <a:ext cx="4657084" cy="6137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EDEF0-FB2C-1FBC-3496-A69AED15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42" y="312190"/>
            <a:ext cx="5585246" cy="61941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C1BF03-F647-2BE8-944D-59ABFA42CBD4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2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0923"/>
            <a:ext cx="11699310" cy="1503658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>
                <a:latin typeface="Helvetica Light" panose="020B0403020202020204" pitchFamily="34" charset="0"/>
              </a:rPr>
              <a:t>S		P				C		E</a:t>
            </a:r>
            <a:br>
              <a:rPr lang="en-US" sz="8000" dirty="0">
                <a:latin typeface="Helvetica Light" panose="020B0403020202020204" pitchFamily="34" charset="0"/>
              </a:rPr>
            </a:br>
            <a:r>
              <a:rPr lang="en-US" sz="8000" dirty="0">
                <a:latin typeface="Helvetica Light" panose="020B0403020202020204" pitchFamily="34" charset="0"/>
              </a:rPr>
              <a:t>	A</a:t>
            </a:r>
            <a:r>
              <a:rPr lang="en-US" sz="8800" dirty="0">
                <a:latin typeface="Helvetica Light" panose="020B0403020202020204" pitchFamily="34" charset="0"/>
              </a:rPr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tx1"/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056351"/>
            <a:ext cx="12192001" cy="3814176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DO ELEMENTS HAVE ROOM?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IS MY FIGURE CRAMPED?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ARE DIFFERENT IDEAS DELIMITED?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IS THERE </a:t>
            </a:r>
            <a:r>
              <a:rPr lang="en-US" sz="2800" i="1" dirty="0">
                <a:solidFill>
                  <a:schemeClr val="bg1"/>
                </a:solidFill>
                <a:latin typeface="Helvetica Light Oblique" panose="020B0403020202020204" pitchFamily="34" charset="0"/>
              </a:rPr>
              <a:t>TOO MUCH </a:t>
            </a:r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SPACE?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4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8CBC5C-4C87-110E-9F64-00BE9ACE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6" y="1052185"/>
            <a:ext cx="5149014" cy="4960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BC84D2-F0E7-79F3-5803-3F161E243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16" y="689271"/>
            <a:ext cx="4537289" cy="54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rgbClr val="FFC000"/>
                </a:solidFill>
                <a:latin typeface="Helvetica Light" panose="020B0403020202020204" pitchFamily="34" charset="0"/>
              </a:rPr>
              <a:t>L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106454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HUE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SATURATION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SHADE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OPACITY/TRANSPARENCY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4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rgbClr val="FFC000"/>
                </a:solidFill>
                <a:latin typeface="Helvetica Light" panose="020B0403020202020204" pitchFamily="34" charset="0"/>
              </a:rPr>
              <a:t>L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557392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COLOR FOR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EMPHASIS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COLOR TO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DIS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TINGU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ISH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COLOR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Light" panose="020B0403020202020204" pitchFamily="34" charset="0"/>
              </a:rPr>
              <a:t>FOR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AESTHETICS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74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0BC84D2-F0E7-79F3-5803-3F161E24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9" y="689271"/>
            <a:ext cx="4537289" cy="5479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D3B95A-CDB5-46FE-DB96-406F7BBE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3" y="689272"/>
            <a:ext cx="4537288" cy="54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291A15-C9DF-7DE5-38A4-9822312470AD}"/>
              </a:ext>
            </a:extLst>
          </p:cNvPr>
          <p:cNvSpPr/>
          <p:nvPr/>
        </p:nvSpPr>
        <p:spPr>
          <a:xfrm>
            <a:off x="522050" y="63024"/>
            <a:ext cx="11147898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C41F7-2AD9-E1C0-CC47-D87023D1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260" y="1602678"/>
            <a:ext cx="6513479" cy="4985981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59DE39-B588-5642-2029-D0801AF8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112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HEX  C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000" dirty="0">
                <a:solidFill>
                  <a:srgbClr val="FFC000"/>
                </a:solidFill>
                <a:latin typeface="Helvetica Light" panose="020B0403020202020204" pitchFamily="34" charset="0"/>
              </a:rPr>
              <a:t>L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0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R  PICKER</a:t>
            </a:r>
          </a:p>
        </p:txBody>
      </p:sp>
    </p:spTree>
    <p:extLst>
      <p:ext uri="{BB962C8B-B14F-4D97-AF65-F5344CB8AC3E}">
        <p14:creationId xmlns:p14="http://schemas.microsoft.com/office/powerpoint/2010/main" val="44471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725"/>
            <a:ext cx="12192000" cy="1666496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  <a:sym typeface="Wingdings" pitchFamily="2" charset="2"/>
              </a:rPr>
              <a:t> 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MOVE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  <a:sym typeface="Wingdings" pitchFamily="2" charset="2"/>
              </a:rPr>
              <a:t>MENT </a:t>
            </a:r>
            <a:r>
              <a:rPr lang="en-US" sz="88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  <a:sym typeface="Wingdings" pitchFamily="2" charset="2"/>
              </a:rPr>
              <a:t></a:t>
            </a:r>
            <a:endParaRPr lang="en-US" sz="8800" dirty="0">
              <a:solidFill>
                <a:schemeClr val="accent5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428999"/>
            <a:ext cx="12192001" cy="344152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IS THERE A NARRATIVE?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AM I LEADING THE VIEWER?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SINGLE OR MULTIPART FIGURE?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5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044FB3FA-025A-CE70-041F-E2A126CD7F7C}"/>
              </a:ext>
            </a:extLst>
          </p:cNvPr>
          <p:cNvSpPr/>
          <p:nvPr/>
        </p:nvSpPr>
        <p:spPr>
          <a:xfrm rot="16200000" flipH="1">
            <a:off x="7281039" y="-3159974"/>
            <a:ext cx="1425310" cy="839661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F17BD91-8C5C-B0D9-EFC8-4CE8AE5BB0D7}"/>
              </a:ext>
            </a:extLst>
          </p:cNvPr>
          <p:cNvSpPr txBox="1">
            <a:spLocks/>
          </p:cNvSpPr>
          <p:nvPr/>
        </p:nvSpPr>
        <p:spPr>
          <a:xfrm>
            <a:off x="4221272" y="712988"/>
            <a:ext cx="7732734" cy="865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WHAT FIGURES DO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535BA84-C8A5-9414-A160-B2C0F19E42E0}"/>
              </a:ext>
            </a:extLst>
          </p:cNvPr>
          <p:cNvSpPr txBox="1">
            <a:spLocks/>
          </p:cNvSpPr>
          <p:nvPr/>
        </p:nvSpPr>
        <p:spPr>
          <a:xfrm>
            <a:off x="4183694" y="2599152"/>
            <a:ext cx="7732734" cy="393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COMMUNICATE IDEAS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UNITE CONCEPTS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ENTERTAIN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3E8EB6-83A5-4D55-7F68-590EA2DEF109}"/>
              </a:ext>
            </a:extLst>
          </p:cNvPr>
          <p:cNvGrpSpPr/>
          <p:nvPr/>
        </p:nvGrpSpPr>
        <p:grpSpPr>
          <a:xfrm flipH="1">
            <a:off x="0" y="1313382"/>
            <a:ext cx="6775064" cy="6120814"/>
            <a:chOff x="5428755" y="737186"/>
            <a:chExt cx="6775064" cy="6120814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D1002E5-72D1-FC02-59C0-5F3F26B54906}"/>
                </a:ext>
              </a:extLst>
            </p:cNvPr>
            <p:cNvSpPr/>
            <p:nvPr/>
          </p:nvSpPr>
          <p:spPr>
            <a:xfrm rot="18797686">
              <a:off x="6031710" y="3199452"/>
              <a:ext cx="1620253" cy="1879324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3D4D7C0-73EE-6A5C-084B-B0A36960E4F0}"/>
                </a:ext>
              </a:extLst>
            </p:cNvPr>
            <p:cNvSpPr/>
            <p:nvPr/>
          </p:nvSpPr>
          <p:spPr>
            <a:xfrm rot="17651800">
              <a:off x="6029785" y="2439257"/>
              <a:ext cx="3413494" cy="3350079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FBC4320-2A12-6A16-0FEA-6E49F396DC0D}"/>
                </a:ext>
              </a:extLst>
            </p:cNvPr>
            <p:cNvSpPr/>
            <p:nvPr/>
          </p:nvSpPr>
          <p:spPr>
            <a:xfrm rot="18711467">
              <a:off x="8139301" y="1880718"/>
              <a:ext cx="2742359" cy="2695842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2A948D-8D44-0713-C2A8-6CC7101ECACA}"/>
                </a:ext>
              </a:extLst>
            </p:cNvPr>
            <p:cNvSpPr/>
            <p:nvPr/>
          </p:nvSpPr>
          <p:spPr>
            <a:xfrm>
              <a:off x="5649280" y="3429000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7F58BD-0326-F9A4-6A0C-BE3799815E6A}"/>
                </a:ext>
              </a:extLst>
            </p:cNvPr>
            <p:cNvSpPr/>
            <p:nvPr/>
          </p:nvSpPr>
          <p:spPr>
            <a:xfrm>
              <a:off x="6892543" y="3341927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4CA377-349C-9B18-4DC5-E1CB1397D57C}"/>
                </a:ext>
              </a:extLst>
            </p:cNvPr>
            <p:cNvSpPr/>
            <p:nvPr/>
          </p:nvSpPr>
          <p:spPr>
            <a:xfrm>
              <a:off x="8079659" y="2169695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3A8654-0228-ABC1-4723-121369DD4352}"/>
                </a:ext>
              </a:extLst>
            </p:cNvPr>
            <p:cNvSpPr/>
            <p:nvPr/>
          </p:nvSpPr>
          <p:spPr>
            <a:xfrm>
              <a:off x="9812207" y="1880937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picture containing tree&#10;&#10;Description automatically generated">
              <a:extLst>
                <a:ext uri="{FF2B5EF4-FFF2-40B4-BE49-F238E27FC236}">
                  <a16:creationId xmlns:a16="http://schemas.microsoft.com/office/drawing/2014/main" id="{D63F78DF-E023-91BA-D7AE-22102CB7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8755" y="1689842"/>
              <a:ext cx="6775064" cy="516815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62D74A-9805-3111-6AD6-C07CBC447EA6}"/>
                </a:ext>
              </a:extLst>
            </p:cNvPr>
            <p:cNvSpPr/>
            <p:nvPr/>
          </p:nvSpPr>
          <p:spPr>
            <a:xfrm>
              <a:off x="11247760" y="3788647"/>
              <a:ext cx="893440" cy="893440"/>
            </a:xfrm>
            <a:prstGeom prst="ellipse">
              <a:avLst/>
            </a:prstGeom>
            <a:noFill/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D5B81A1-B506-03DA-DCEF-780AD28CCBA5}"/>
                </a:ext>
              </a:extLst>
            </p:cNvPr>
            <p:cNvSpPr/>
            <p:nvPr/>
          </p:nvSpPr>
          <p:spPr>
            <a:xfrm rot="8270968">
              <a:off x="6844236" y="737186"/>
              <a:ext cx="3920461" cy="3708216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2684C07-F9E2-8F0D-4E4B-0B10042FC86E}"/>
                </a:ext>
              </a:extLst>
            </p:cNvPr>
            <p:cNvSpPr/>
            <p:nvPr/>
          </p:nvSpPr>
          <p:spPr>
            <a:xfrm rot="935442">
              <a:off x="8718953" y="2107413"/>
              <a:ext cx="3102275" cy="3049653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1010FF8-6C32-5297-9986-DD42D68C365E}"/>
                </a:ext>
              </a:extLst>
            </p:cNvPr>
            <p:cNvSpPr/>
            <p:nvPr/>
          </p:nvSpPr>
          <p:spPr>
            <a:xfrm>
              <a:off x="7799718" y="2490147"/>
              <a:ext cx="2335760" cy="2208854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35C2EE-541E-C451-2104-F95C9CC7F3FE}"/>
                </a:ext>
              </a:extLst>
            </p:cNvPr>
            <p:cNvSpPr/>
            <p:nvPr/>
          </p:nvSpPr>
          <p:spPr>
            <a:xfrm>
              <a:off x="9956585" y="3287829"/>
              <a:ext cx="893440" cy="893440"/>
            </a:xfrm>
            <a:prstGeom prst="ellipse">
              <a:avLst/>
            </a:prstGeom>
            <a:noFill/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3465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A234B-8F4E-00E7-72B1-83367236F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12"/>
          <a:stretch/>
        </p:blipFill>
        <p:spPr>
          <a:xfrm>
            <a:off x="637743" y="356984"/>
            <a:ext cx="5046362" cy="6377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50447-46DB-5E62-5630-53B1DC20D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31" r="-1085"/>
          <a:stretch/>
        </p:blipFill>
        <p:spPr>
          <a:xfrm>
            <a:off x="6693242" y="356984"/>
            <a:ext cx="4885036" cy="63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0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A234B-8F4E-00E7-72B1-83367236F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12"/>
          <a:stretch/>
        </p:blipFill>
        <p:spPr>
          <a:xfrm>
            <a:off x="637743" y="356984"/>
            <a:ext cx="5046362" cy="6377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EB663-D56B-3F9B-2E53-661F03B2E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12"/>
          <a:stretch/>
        </p:blipFill>
        <p:spPr>
          <a:xfrm>
            <a:off x="6771235" y="356984"/>
            <a:ext cx="4783022" cy="62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725"/>
            <a:ext cx="12192000" cy="1666496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PRO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PORTIONS</a:t>
            </a:r>
            <a:endParaRPr lang="en-US" sz="8800" dirty="0">
              <a:solidFill>
                <a:schemeClr val="accent4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428999"/>
            <a:ext cx="12192001" cy="344152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DO PROPORTIONS MATTER? (PCA)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CAN I CONVEY IMPORTANCE?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SOME PORPORTIONS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Helvetica Light" panose="020B0403020202020204" pitchFamily="34" charset="0"/>
              </a:rPr>
              <a:t>DON’T WORK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538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E8D63F2-2389-09AB-515D-33F688D3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4" y="689271"/>
            <a:ext cx="4537288" cy="5479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22275-D828-06BF-9702-A93A866C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46" y="689271"/>
            <a:ext cx="4537287" cy="54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C098F5-F1F6-378C-C0DB-43306EE0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4" y="442631"/>
            <a:ext cx="10500659" cy="62582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FB764F-8E2F-38C4-595D-EB47BD1E2D0B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27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725"/>
            <a:ext cx="12192000" cy="1666496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Apple Chancery" panose="03020702040506060504" pitchFamily="66" charset="-79"/>
              </a:rPr>
              <a:t>TEXT</a:t>
            </a:r>
            <a:r>
              <a:rPr lang="en-US" sz="8000" dirty="0">
                <a:solidFill>
                  <a:schemeClr val="accent4">
                    <a:lumMod val="75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Apple Chancery" panose="03020702040506060504" pitchFamily="66" charset="-79"/>
              </a:rPr>
              <a:t>  </a:t>
            </a: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  <a:ea typeface="Noteworthy Light" panose="02000400000000000000" pitchFamily="2" charset="77"/>
                <a:cs typeface="Apple Chancery" panose="03020702040506060504" pitchFamily="66" charset="-79"/>
              </a:rPr>
              <a:t>AND</a:t>
            </a:r>
            <a:r>
              <a:rPr lang="en-US" sz="8000" dirty="0">
                <a:solidFill>
                  <a:schemeClr val="accent4">
                    <a:lumMod val="75000"/>
                  </a:schemeClr>
                </a:solidFill>
                <a:latin typeface="Helvetica Light" panose="020B0403020202020204" pitchFamily="34" charset="0"/>
                <a:ea typeface="Noteworthy Light" panose="02000400000000000000" pitchFamily="2" charset="77"/>
                <a:cs typeface="Apple Chancery" panose="03020702040506060504" pitchFamily="66" charset="-79"/>
              </a:rPr>
              <a:t> </a:t>
            </a:r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Apple Chancery" panose="03020702040506060504" pitchFamily="66" charset="-79"/>
              </a:rPr>
              <a:t> </a:t>
            </a:r>
            <a:r>
              <a:rPr lang="en-US" sz="88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Script" panose="020B0804020000000003" pitchFamily="34" charset="0"/>
                <a:ea typeface="Noteworthy Light" panose="02000400000000000000" pitchFamily="2" charset="77"/>
                <a:cs typeface="Apple Chancery" panose="03020702040506060504" pitchFamily="66" charset="-79"/>
              </a:rPr>
              <a:t>FONTS</a:t>
            </a:r>
            <a:endParaRPr lang="en-US" sz="8800" dirty="0">
              <a:solidFill>
                <a:schemeClr val="accent2">
                  <a:lumMod val="60000"/>
                  <a:lumOff val="40000"/>
                </a:schemeClr>
              </a:solidFill>
              <a:latin typeface="Noteworthy Light" panose="02000400000000000000" pitchFamily="2" charset="77"/>
              <a:ea typeface="Noteworthy Light" panose="02000400000000000000" pitchFamily="2" charset="77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428999"/>
            <a:ext cx="12192001" cy="344152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VS. 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NON-SERIF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ooper Black" panose="0208090404030B020404" pitchFamily="18" charset="77"/>
              </a:rPr>
              <a:t>PLAYFUL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VS. 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CONSERVATIVE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TEXT TO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MAKE A POINT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71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1FC70-3265-ACA1-7DD3-01F5384F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60638"/>
            <a:ext cx="8080118" cy="65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5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4FCFE-4BEB-293D-914E-F0949315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60638"/>
            <a:ext cx="8080118" cy="65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3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044FB3FA-025A-CE70-041F-E2A126CD7F7C}"/>
              </a:ext>
            </a:extLst>
          </p:cNvPr>
          <p:cNvSpPr/>
          <p:nvPr/>
        </p:nvSpPr>
        <p:spPr>
          <a:xfrm rot="5400000">
            <a:off x="2879421" y="-2527271"/>
            <a:ext cx="1380993" cy="71398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F17BD91-8C5C-B0D9-EFC8-4CE8AE5BB0D7}"/>
              </a:ext>
            </a:extLst>
          </p:cNvPr>
          <p:cNvSpPr txBox="1">
            <a:spLocks/>
          </p:cNvSpPr>
          <p:nvPr/>
        </p:nvSpPr>
        <p:spPr>
          <a:xfrm>
            <a:off x="-1315232" y="714932"/>
            <a:ext cx="7732734" cy="865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i="1" dirty="0">
                <a:solidFill>
                  <a:schemeClr val="bg1"/>
                </a:solidFill>
                <a:latin typeface="Helvetica Light Oblique" panose="020B0403020202020204" pitchFamily="34" charset="0"/>
              </a:rPr>
              <a:t>GOOD</a:t>
            </a: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  FIGURES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535BA84-C8A5-9414-A160-B2C0F19E42E0}"/>
              </a:ext>
            </a:extLst>
          </p:cNvPr>
          <p:cNvSpPr txBox="1">
            <a:spLocks/>
          </p:cNvSpPr>
          <p:nvPr/>
        </p:nvSpPr>
        <p:spPr>
          <a:xfrm>
            <a:off x="688933" y="2572679"/>
            <a:ext cx="7732734" cy="393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TELL THE </a:t>
            </a:r>
            <a:r>
              <a:rPr lang="en-US" sz="36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 Oblique" panose="020B0403020202020204" pitchFamily="34" charset="0"/>
              </a:rPr>
              <a:t>WHOLE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 STORY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EASILY INTERPRETABLE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PLEASE THE EYES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911D-7FF8-3ACC-8C5C-1D6EC53E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25426" y="1733144"/>
            <a:ext cx="510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2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8027157" y="0"/>
            <a:ext cx="416484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B3EAF1-03D7-4C19-F255-2B02162BC084}"/>
              </a:ext>
            </a:extLst>
          </p:cNvPr>
          <p:cNvSpPr/>
          <p:nvPr/>
        </p:nvSpPr>
        <p:spPr>
          <a:xfrm>
            <a:off x="4026089" y="0"/>
            <a:ext cx="4164843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E6140-2994-111F-74B3-975D5CC5BF6D}"/>
              </a:ext>
            </a:extLst>
          </p:cNvPr>
          <p:cNvSpPr txBox="1"/>
          <p:nvPr/>
        </p:nvSpPr>
        <p:spPr>
          <a:xfrm>
            <a:off x="0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PAPER</a:t>
            </a:r>
            <a:endParaRPr lang="en-US" sz="5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  <a:p>
            <a:pPr algn="ctr">
              <a:lnSpc>
                <a:spcPts val="5000"/>
              </a:lnSpc>
            </a:pPr>
            <a:r>
              <a:rPr lang="en-US" sz="4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40FF0-668D-23EC-53BB-FF1D5ED4B9D8}"/>
              </a:ext>
            </a:extLst>
          </p:cNvPr>
          <p:cNvSpPr txBox="1"/>
          <p:nvPr/>
        </p:nvSpPr>
        <p:spPr>
          <a:xfrm>
            <a:off x="4001068" y="5326227"/>
            <a:ext cx="416484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POSTER</a:t>
            </a:r>
          </a:p>
          <a:p>
            <a:pPr algn="ctr">
              <a:lnSpc>
                <a:spcPts val="5000"/>
              </a:lnSpc>
            </a:pPr>
            <a:r>
              <a:rPr lang="en-US" sz="4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8165913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TALK</a:t>
            </a:r>
          </a:p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  <a:endParaRPr lang="en-US" sz="61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C9D557-CDDF-97E7-1B8B-99FA1165B30C}"/>
              </a:ext>
            </a:extLst>
          </p:cNvPr>
          <p:cNvCxnSpPr/>
          <p:nvPr/>
        </p:nvCxnSpPr>
        <p:spPr>
          <a:xfrm>
            <a:off x="0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EE9268-5558-35A4-D2A7-EAC9B827F262}"/>
              </a:ext>
            </a:extLst>
          </p:cNvPr>
          <p:cNvCxnSpPr>
            <a:cxnSpLocks/>
          </p:cNvCxnSpPr>
          <p:nvPr/>
        </p:nvCxnSpPr>
        <p:spPr>
          <a:xfrm>
            <a:off x="4026089" y="5198887"/>
            <a:ext cx="4164843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9266C9-1294-99DC-F498-351E0450B24E}"/>
              </a:ext>
            </a:extLst>
          </p:cNvPr>
          <p:cNvCxnSpPr/>
          <p:nvPr/>
        </p:nvCxnSpPr>
        <p:spPr>
          <a:xfrm>
            <a:off x="8190932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AB8449-36F2-90BB-DC56-4B8EDF98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3" y="2706712"/>
            <a:ext cx="3060700" cy="313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08184-0F53-3796-2011-5584605CAE09}"/>
              </a:ext>
            </a:extLst>
          </p:cNvPr>
          <p:cNvSpPr txBox="1"/>
          <p:nvPr/>
        </p:nvSpPr>
        <p:spPr>
          <a:xfrm rot="16200000">
            <a:off x="-1671316" y="4033824"/>
            <a:ext cx="4026089" cy="68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# SPECIES</a:t>
            </a:r>
            <a:endParaRPr lang="en-US" sz="2400" dirty="0">
              <a:latin typeface="Neris Thin" pitchFamily="2" charset="77"/>
            </a:endParaRPr>
          </a:p>
        </p:txBody>
      </p:sp>
      <p:pic>
        <p:nvPicPr>
          <p:cNvPr id="14" name="Picture 1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019D6EE0-0B4F-ACAF-530A-5CE494D301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9926" y="716146"/>
            <a:ext cx="3106229" cy="4008428"/>
          </a:xfrm>
          <a:prstGeom prst="rect">
            <a:avLst/>
          </a:prstGeom>
        </p:spPr>
      </p:pic>
      <p:pic>
        <p:nvPicPr>
          <p:cNvPr id="15" name="Picture 14" descr="A picture containing front, sitting&#10;&#10;Description automatically generated">
            <a:extLst>
              <a:ext uri="{FF2B5EF4-FFF2-40B4-BE49-F238E27FC236}">
                <a16:creationId xmlns:a16="http://schemas.microsoft.com/office/drawing/2014/main" id="{0EFC3AFD-A631-FC18-E251-B90534460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77"/>
          <a:stretch/>
        </p:blipFill>
        <p:spPr>
          <a:xfrm>
            <a:off x="8215953" y="2778044"/>
            <a:ext cx="3808748" cy="3577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B5FCC2-0BCB-B77A-3BFE-E731E874F9BF}"/>
              </a:ext>
            </a:extLst>
          </p:cNvPr>
          <p:cNvSpPr txBox="1"/>
          <p:nvPr/>
        </p:nvSpPr>
        <p:spPr>
          <a:xfrm>
            <a:off x="631684" y="5774376"/>
            <a:ext cx="3060700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HABITAT TYPE</a:t>
            </a:r>
            <a:endParaRPr lang="en-US" sz="2400" dirty="0"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096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4051109" y="0"/>
            <a:ext cx="814089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E6140-2994-111F-74B3-975D5CC5BF6D}"/>
              </a:ext>
            </a:extLst>
          </p:cNvPr>
          <p:cNvSpPr txBox="1"/>
          <p:nvPr/>
        </p:nvSpPr>
        <p:spPr>
          <a:xfrm>
            <a:off x="0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PAPER</a:t>
            </a:r>
            <a:endParaRPr lang="en-US" sz="5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  <a:p>
            <a:pPr algn="ctr">
              <a:lnSpc>
                <a:spcPts val="5000"/>
              </a:lnSpc>
            </a:pPr>
            <a:r>
              <a:rPr lang="en-US" sz="4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5987441" y="2015433"/>
            <a:ext cx="4910203" cy="288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MUST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STAND ON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THEIR OWN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C9D557-CDDF-97E7-1B8B-99FA1165B30C}"/>
              </a:ext>
            </a:extLst>
          </p:cNvPr>
          <p:cNvCxnSpPr/>
          <p:nvPr/>
        </p:nvCxnSpPr>
        <p:spPr>
          <a:xfrm>
            <a:off x="0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AB8449-36F2-90BB-DC56-4B8EDF98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3" y="2706712"/>
            <a:ext cx="3060700" cy="313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08184-0F53-3796-2011-5584605CAE09}"/>
              </a:ext>
            </a:extLst>
          </p:cNvPr>
          <p:cNvSpPr txBox="1"/>
          <p:nvPr/>
        </p:nvSpPr>
        <p:spPr>
          <a:xfrm rot="16200000">
            <a:off x="-1671316" y="4033824"/>
            <a:ext cx="4026089" cy="68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# SPECIES</a:t>
            </a:r>
            <a:endParaRPr lang="en-US" sz="2400" dirty="0">
              <a:latin typeface="Neris Thin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5FCC2-0BCB-B77A-3BFE-E731E874F9BF}"/>
              </a:ext>
            </a:extLst>
          </p:cNvPr>
          <p:cNvSpPr txBox="1"/>
          <p:nvPr/>
        </p:nvSpPr>
        <p:spPr>
          <a:xfrm>
            <a:off x="631684" y="5774376"/>
            <a:ext cx="3060700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HABITAT TYPE</a:t>
            </a:r>
            <a:endParaRPr lang="en-US" sz="2400" dirty="0"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412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B3EAF1-03D7-4C19-F255-2B02162BC084}"/>
              </a:ext>
            </a:extLst>
          </p:cNvPr>
          <p:cNvSpPr/>
          <p:nvPr/>
        </p:nvSpPr>
        <p:spPr>
          <a:xfrm>
            <a:off x="1" y="-6849"/>
            <a:ext cx="4164843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40FF0-668D-23EC-53BB-FF1D5ED4B9D8}"/>
              </a:ext>
            </a:extLst>
          </p:cNvPr>
          <p:cNvSpPr txBox="1"/>
          <p:nvPr/>
        </p:nvSpPr>
        <p:spPr>
          <a:xfrm>
            <a:off x="-25020" y="5319378"/>
            <a:ext cx="416484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POSTER</a:t>
            </a:r>
          </a:p>
          <a:p>
            <a:pPr algn="ctr">
              <a:lnSpc>
                <a:spcPts val="5000"/>
              </a:lnSpc>
            </a:pPr>
            <a:r>
              <a:rPr lang="en-US" sz="4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EE9268-5558-35A4-D2A7-EAC9B827F262}"/>
              </a:ext>
            </a:extLst>
          </p:cNvPr>
          <p:cNvCxnSpPr>
            <a:cxnSpLocks/>
          </p:cNvCxnSpPr>
          <p:nvPr/>
        </p:nvCxnSpPr>
        <p:spPr>
          <a:xfrm>
            <a:off x="1" y="5192038"/>
            <a:ext cx="4164843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019D6EE0-0B4F-ACAF-530A-5CE494D301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38" y="709297"/>
            <a:ext cx="3106229" cy="4008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A5349-D2FC-B634-02F9-57B38E6ECF1B}"/>
              </a:ext>
            </a:extLst>
          </p:cNvPr>
          <p:cNvSpPr txBox="1"/>
          <p:nvPr/>
        </p:nvSpPr>
        <p:spPr>
          <a:xfrm>
            <a:off x="5987441" y="2015433"/>
            <a:ext cx="4910203" cy="288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MOSTLY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STAND ON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THEIR OWN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059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8027157" y="0"/>
            <a:ext cx="416484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8165913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TALK</a:t>
            </a:r>
          </a:p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  <a:endParaRPr lang="en-US" sz="61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9266C9-1294-99DC-F498-351E0450B24E}"/>
              </a:ext>
            </a:extLst>
          </p:cNvPr>
          <p:cNvCxnSpPr/>
          <p:nvPr/>
        </p:nvCxnSpPr>
        <p:spPr>
          <a:xfrm>
            <a:off x="8190932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front, sitting&#10;&#10;Description automatically generated">
            <a:extLst>
              <a:ext uri="{FF2B5EF4-FFF2-40B4-BE49-F238E27FC236}">
                <a16:creationId xmlns:a16="http://schemas.microsoft.com/office/drawing/2014/main" id="{0EFC3AFD-A631-FC18-E251-B90534460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77"/>
          <a:stretch/>
        </p:blipFill>
        <p:spPr>
          <a:xfrm>
            <a:off x="8215953" y="2778044"/>
            <a:ext cx="3808748" cy="3577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CEA048-15ED-3297-F2E2-97A67DD8C9F4}"/>
              </a:ext>
            </a:extLst>
          </p:cNvPr>
          <p:cNvSpPr txBox="1"/>
          <p:nvPr/>
        </p:nvSpPr>
        <p:spPr>
          <a:xfrm>
            <a:off x="1553228" y="2228376"/>
            <a:ext cx="4910203" cy="288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CAN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RELY ON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YOUR TALK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557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-side Corner of Rectangle 6">
            <a:extLst>
              <a:ext uri="{FF2B5EF4-FFF2-40B4-BE49-F238E27FC236}">
                <a16:creationId xmlns:a16="http://schemas.microsoft.com/office/drawing/2014/main" id="{2D9276D9-2609-9F57-0636-E1971F92A78A}"/>
              </a:ext>
            </a:extLst>
          </p:cNvPr>
          <p:cNvSpPr/>
          <p:nvPr/>
        </p:nvSpPr>
        <p:spPr>
          <a:xfrm rot="5400000">
            <a:off x="2579544" y="-2144858"/>
            <a:ext cx="1366405" cy="65254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4E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20EF5-F7DD-583D-68C1-0A0D13885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6492" y="365125"/>
            <a:ext cx="5038418" cy="6476468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A9BE71A-E4C0-477C-3F11-1459C7DD0DB5}"/>
              </a:ext>
            </a:extLst>
          </p:cNvPr>
          <p:cNvSpPr txBox="1">
            <a:spLocks/>
          </p:cNvSpPr>
          <p:nvPr/>
        </p:nvSpPr>
        <p:spPr>
          <a:xfrm>
            <a:off x="0" y="675409"/>
            <a:ext cx="6410324" cy="1236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FILE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CBFD7-D8F4-F182-A76F-42C9A56B483A}"/>
              </a:ext>
            </a:extLst>
          </p:cNvPr>
          <p:cNvSpPr txBox="1"/>
          <p:nvPr/>
        </p:nvSpPr>
        <p:spPr>
          <a:xfrm>
            <a:off x="1983586" y="2367419"/>
            <a:ext cx="3331923" cy="405589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en-US" sz="3200" dirty="0">
                <a:latin typeface="Helvetica Light" panose="020B0403020202020204" pitchFamily="34" charset="0"/>
              </a:rPr>
              <a:t>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PNG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JPEG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GIF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4400" dirty="0">
                <a:latin typeface="Helvetica Light" panose="020B0403020202020204" pitchFamily="34" charset="0"/>
              </a:rPr>
              <a:t>V</a:t>
            </a:r>
            <a:r>
              <a:rPr lang="en-US" sz="4000" dirty="0">
                <a:latin typeface="Helvetica Light" panose="020B0403020202020204" pitchFamily="34" charset="0"/>
              </a:rPr>
              <a:t>E</a:t>
            </a:r>
            <a:r>
              <a:rPr lang="en-US" sz="3600" dirty="0">
                <a:latin typeface="Helvetica Light" panose="020B0403020202020204" pitchFamily="34" charset="0"/>
              </a:rPr>
              <a:t>C</a:t>
            </a:r>
            <a:r>
              <a:rPr lang="en-US" sz="3200" dirty="0">
                <a:latin typeface="Helvetica Light" panose="020B0403020202020204" pitchFamily="34" charset="0"/>
              </a:rPr>
              <a:t>T</a:t>
            </a:r>
            <a:r>
              <a:rPr lang="en-US" sz="2800" dirty="0">
                <a:latin typeface="Helvetica Light" panose="020B0403020202020204" pitchFamily="34" charset="0"/>
              </a:rPr>
              <a:t>O</a:t>
            </a:r>
            <a:r>
              <a:rPr lang="en-US" sz="2400" dirty="0">
                <a:latin typeface="Helvetica Light" panose="020B0403020202020204" pitchFamily="34" charset="0"/>
              </a:rPr>
              <a:t>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SVG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PDF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EPS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0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FBDCB-D1C0-F1F5-D68E-3D1E31D4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05" y="0"/>
            <a:ext cx="10296395" cy="6866007"/>
          </a:xfrm>
          <a:prstGeom prst="rect">
            <a:avLst/>
          </a:prstGeom>
        </p:spPr>
      </p:pic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AFA8506A-2B37-DAA2-B4B7-5C265FBE09A3}"/>
              </a:ext>
            </a:extLst>
          </p:cNvPr>
          <p:cNvSpPr/>
          <p:nvPr/>
        </p:nvSpPr>
        <p:spPr>
          <a:xfrm>
            <a:off x="0" y="0"/>
            <a:ext cx="1895605" cy="686600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2F42AB-6801-7DEF-F3B2-CAC1B213C9C6}"/>
              </a:ext>
            </a:extLst>
          </p:cNvPr>
          <p:cNvSpPr txBox="1">
            <a:spLocks/>
          </p:cNvSpPr>
          <p:nvPr/>
        </p:nvSpPr>
        <p:spPr>
          <a:xfrm rot="16200000">
            <a:off x="-2103130" y="2971949"/>
            <a:ext cx="6410324" cy="1236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solidFill>
                  <a:srgbClr val="FF0000"/>
                </a:solidFill>
                <a:latin typeface="Helvetica Light" panose="020B0403020202020204" pitchFamily="34" charset="0"/>
              </a:rPr>
              <a:t>RA</a:t>
            </a:r>
            <a:r>
              <a:rPr lang="en-US" sz="7600" dirty="0">
                <a:solidFill>
                  <a:srgbClr val="FFFF00"/>
                </a:solidFill>
                <a:latin typeface="Helvetica Light" panose="020B0403020202020204" pitchFamily="34" charset="0"/>
              </a:rPr>
              <a:t>S</a:t>
            </a:r>
            <a:r>
              <a:rPr lang="en-US" sz="7600" dirty="0">
                <a:solidFill>
                  <a:srgbClr val="00B050"/>
                </a:solidFill>
                <a:latin typeface="Helvetica Light" panose="020B0403020202020204" pitchFamily="34" charset="0"/>
              </a:rPr>
              <a:t>TA</a:t>
            </a: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 RASTER</a:t>
            </a:r>
          </a:p>
        </p:txBody>
      </p:sp>
    </p:spTree>
    <p:extLst>
      <p:ext uri="{BB962C8B-B14F-4D97-AF65-F5344CB8AC3E}">
        <p14:creationId xmlns:p14="http://schemas.microsoft.com/office/powerpoint/2010/main" val="133192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237</TotalTime>
  <Words>253</Words>
  <Application>Microsoft Macintosh PowerPoint</Application>
  <PresentationFormat>Widescreen</PresentationFormat>
  <Paragraphs>109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Cooper Black</vt:lpstr>
      <vt:lpstr>Helvetica Light</vt:lpstr>
      <vt:lpstr>Helvetica Light Oblique</vt:lpstr>
      <vt:lpstr>Neris Thin</vt:lpstr>
      <vt:lpstr>Noteworthy Light</vt:lpstr>
      <vt:lpstr>Segoe Script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   H   A   P   E</vt:lpstr>
      <vt:lpstr>PowerPoint Presentation</vt:lpstr>
      <vt:lpstr>S  P    C  E  A  </vt:lpstr>
      <vt:lpstr>PowerPoint Presentation</vt:lpstr>
      <vt:lpstr>C O L O R</vt:lpstr>
      <vt:lpstr>C O L O R</vt:lpstr>
      <vt:lpstr>PowerPoint Presentation</vt:lpstr>
      <vt:lpstr>HEX  COLOR  PICKER</vt:lpstr>
      <vt:lpstr> MOVEMENT </vt:lpstr>
      <vt:lpstr>PowerPoint Presentation</vt:lpstr>
      <vt:lpstr>PowerPoint Presentation</vt:lpstr>
      <vt:lpstr>PROPORTIONS</vt:lpstr>
      <vt:lpstr>PowerPoint Presentation</vt:lpstr>
      <vt:lpstr>PowerPoint Presentation</vt:lpstr>
      <vt:lpstr>TEXT  AND  FONTS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Brennan</dc:creator>
  <cp:lastModifiedBy>Ian Brennan</cp:lastModifiedBy>
  <cp:revision>23</cp:revision>
  <dcterms:created xsi:type="dcterms:W3CDTF">2023-03-08T08:44:53Z</dcterms:created>
  <dcterms:modified xsi:type="dcterms:W3CDTF">2024-08-27T16:20:58Z</dcterms:modified>
</cp:coreProperties>
</file>